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337BD6-1345-4F0D-889E-FF79C1B15BB3}">
  <a:tblStyle styleId="{36337BD6-1345-4F0D-889E-FF79C1B15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a50c019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a50c019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a1a4117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a1a4117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773549e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773549e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a1a4117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a1a4117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a1a41172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a1a41172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a1a41172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a1a41172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773549e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773549e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b18de5b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b18de5b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773549ed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773549ed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773549e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773549e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a1a4117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a1a4117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773549ed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773549ed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773549ed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773549ed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773549ed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773549ed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773549ed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773549ed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773549ed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773549ed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773549ed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773549ed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b18de5ba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b18de5ba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773549ed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773549ed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773549ed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773549ed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773549ed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773549ed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c68ca3a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c68ca3a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a1a41172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a1a41172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773549ed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773549ed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773549ed0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773549ed0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a50c019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a50c019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773549ed0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773549ed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773549ed0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773549ed0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a1a4117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a1a4117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b18de5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b18de5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1a4117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a1a4117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a1a4117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a1a4117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a1a41172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a1a41172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rub-hgi/high-speed_bcrypt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hyperlink" Target="https://blog.mbedded.ninja/programming/serialization-formats/consistent-overhead-byte-stuffing-cob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Projet de bachelor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Bruteforce Password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Attack on 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162325" y="4194225"/>
            <a:ext cx="1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Kandiah Abivarman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162325" y="4519925"/>
            <a:ext cx="1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03.09.2024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4600"/>
            <a:ext cx="14778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Password Hashing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51" y="1840898"/>
            <a:ext cx="6520499" cy="24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Format du hash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50" y="1130950"/>
            <a:ext cx="5751700" cy="2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Réalisations - Travail de semestre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2707950" y="3754175"/>
            <a:ext cx="3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https://github.com/rub-hgi/high-speed_bcrypt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75" y="1389338"/>
            <a:ext cx="4729650" cy="236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450" y="1643739"/>
            <a:ext cx="5932698" cy="29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 - Problèmes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Documentations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Versions - Incohérences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Testbenches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incomplets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Petites erreurs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Réalisations - Travail de bachelor</a:t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651300" y="1659050"/>
            <a:ext cx="2505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Solution Low-cost :</a:t>
            </a:r>
            <a:endParaRPr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5162825" y="1659050"/>
            <a:ext cx="2505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Solution High-cost :</a:t>
            </a:r>
            <a:endParaRPr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651300" y="2053600"/>
            <a:ext cx="38694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 Peu </a:t>
            </a: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coûteux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Interface UART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Génération de mots de passe dans FPGA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5162825" y="2053600"/>
            <a:ext cx="38694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 coûteux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Interface PCIe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Génération de mots de passe sur PC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Low-cost</a:t>
            </a:r>
            <a:endParaRPr/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730000" y="2210775"/>
            <a:ext cx="17418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Nexys Video</a:t>
            </a:r>
            <a:r>
              <a:rPr b="1" lang="fr" sz="1800">
                <a:solidFill>
                  <a:schemeClr val="dk2"/>
                </a:solidFill>
              </a:rPr>
              <a:t> 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150" y="1318661"/>
            <a:ext cx="3531050" cy="297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idx="2" type="body"/>
          </p:nvPr>
        </p:nvSpPr>
        <p:spPr>
          <a:xfrm>
            <a:off x="730000" y="2643075"/>
            <a:ext cx="38694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 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Artix 7 - XC7A200T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○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LUT   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134’600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○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BRAM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365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○"/>
            </a:pP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Prix	: 300.-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Prix   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550.-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 cost</a:t>
            </a:r>
            <a:r>
              <a:rPr lang="fr"/>
              <a:t> - Schéma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38" y="1592275"/>
            <a:ext cx="6521723" cy="26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 cost</a:t>
            </a:r>
            <a:r>
              <a:rPr lang="fr"/>
              <a:t> - Initialisation des Quadcores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729450" y="1793650"/>
            <a:ext cx="4423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 nombre d’essais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 HASH et le SALT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Initialisation du générateur de mots de passe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125" y="3091250"/>
            <a:ext cx="4549734" cy="17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 cost</a:t>
            </a:r>
            <a:r>
              <a:rPr lang="fr"/>
              <a:t> - Réponse du système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00" y="1692188"/>
            <a:ext cx="4164951" cy="1759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33"/>
          <p:cNvGraphicFramePr/>
          <p:nvPr/>
        </p:nvGraphicFramePr>
        <p:xfrm>
          <a:off x="4655625" y="215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{36337BD6-1345-4F0D-889E-FF79C1B15BB3}</a:tableStyleId>
              </a:tblPr>
              <a:tblGrid>
                <a:gridCol w="891075"/>
                <a:gridCol w="2331475"/>
              </a:tblGrid>
              <a:tr h="4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Return Code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Return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OK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Packet size greater than expected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Packet size smaller than expected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Quadcore ID not valid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CRC Error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 cost</a:t>
            </a:r>
            <a:r>
              <a:rPr lang="fr"/>
              <a:t> - Retour du système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02" y="1511425"/>
            <a:ext cx="4630999" cy="326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 cost</a:t>
            </a:r>
            <a:r>
              <a:rPr lang="fr"/>
              <a:t> - Encodage</a:t>
            </a:r>
            <a:r>
              <a:rPr lang="fr"/>
              <a:t> COBS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521175"/>
            <a:ext cx="4105951" cy="32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475" y="2237025"/>
            <a:ext cx="3729501" cy="13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916575" y="4620300"/>
            <a:ext cx="373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https://blog.mbedded.ninja/programming/serialization-formats/consistent-overhead-byte-stuffing-cobs/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Low cost</a:t>
            </a:r>
            <a:r>
              <a:rPr lang="fr"/>
              <a:t> - Schéma FPGA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01" y="1367150"/>
            <a:ext cx="5474601" cy="34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High-cost</a:t>
            </a:r>
            <a:endParaRPr/>
          </a:p>
        </p:txBody>
      </p:sp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25" y="1432375"/>
            <a:ext cx="4302051" cy="22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730000" y="2210775"/>
            <a:ext cx="17418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KCU 116</a:t>
            </a:r>
            <a:r>
              <a:rPr b="1" lang="fr" sz="1800">
                <a:solidFill>
                  <a:schemeClr val="dk2"/>
                </a:solidFill>
              </a:rPr>
              <a:t> 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>
            <p:ph idx="2" type="body"/>
          </p:nvPr>
        </p:nvSpPr>
        <p:spPr>
          <a:xfrm>
            <a:off x="730000" y="2643075"/>
            <a:ext cx="38694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 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Kintex UltraScale+ XCKU5P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○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LUT   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474,600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○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BRAM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480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○"/>
            </a:pP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Prix	: 2800.-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Verdana"/>
              <a:buChar char="●"/>
            </a:pPr>
            <a:r>
              <a:rPr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Prix    : </a:t>
            </a:r>
            <a:r>
              <a:rPr i="1" lang="fr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3900.-</a:t>
            </a:r>
            <a:endParaRPr i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High cost - Schéma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938" y="1592275"/>
            <a:ext cx="6521723" cy="26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</a:t>
            </a:r>
            <a:r>
              <a:rPr lang="fr"/>
              <a:t>High cost</a:t>
            </a:r>
            <a:r>
              <a:rPr lang="fr"/>
              <a:t> - Schéma FPGA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88" y="1720650"/>
            <a:ext cx="6108227" cy="2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</a:t>
            </a:r>
            <a:r>
              <a:rPr lang="fr"/>
              <a:t>High cost</a:t>
            </a:r>
            <a:r>
              <a:rPr lang="fr"/>
              <a:t> - Accès Mémoire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38" y="1511500"/>
            <a:ext cx="5214525" cy="2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</a:t>
            </a:r>
            <a:r>
              <a:rPr lang="fr"/>
              <a:t>High cost</a:t>
            </a:r>
            <a:r>
              <a:rPr lang="fr"/>
              <a:t> - Schéma de Test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375" y="1569325"/>
            <a:ext cx="5400827" cy="30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r>
              <a:rPr lang="fr"/>
              <a:t> - </a:t>
            </a:r>
            <a:r>
              <a:rPr lang="fr"/>
              <a:t>Elca Security</a:t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448" y="2232138"/>
            <a:ext cx="4422701" cy="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- Hashrate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25" name="Google Shape;325;p43"/>
          <p:cNvGraphicFramePr/>
          <p:nvPr/>
        </p:nvGraphicFramePr>
        <p:xfrm>
          <a:off x="1524850" y="17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{36337BD6-1345-4F0D-889E-FF79C1B15BB3}</a:tableStyleId>
              </a:tblPr>
              <a:tblGrid>
                <a:gridCol w="1206500"/>
                <a:gridCol w="854725"/>
                <a:gridCol w="1163725"/>
                <a:gridCol w="1653325"/>
                <a:gridCol w="1216025"/>
              </a:tblGrid>
              <a:tr h="19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Carte </a:t>
                      </a:r>
                      <a:r>
                        <a:rPr b="1" lang="fr" sz="1300"/>
                        <a:t>FPGA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Freq (MHz)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Quadcores Max.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Utilisations (%)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Hashrate (cost : 5)</a:t>
                      </a:r>
                      <a:endParaRPr b="1" sz="13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Nexys Video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78.36, LUT : 75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u="sng"/>
                        <a:t>13’554 H/s</a:t>
                      </a:r>
                      <a:endParaRPr sz="1000" u="sng"/>
                    </a:p>
                  </a:txBody>
                  <a:tcPr marT="91425" marB="91425" marR="91425" marL="91425" anchor="ctr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KCU 116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22’180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44’369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250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u="sng"/>
                        <a:t>55’450 H/s</a:t>
                      </a:r>
                      <a:endParaRPr sz="1000" u="sng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275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&lt; 30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-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&lt; 50’820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- Comparaisons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32" name="Google Shape;332;p44"/>
          <p:cNvGraphicFramePr/>
          <p:nvPr/>
        </p:nvGraphicFramePr>
        <p:xfrm>
          <a:off x="801800" y="17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{36337BD6-1345-4F0D-889E-FF79C1B15BB3}</a:tableStyleId>
              </a:tblPr>
              <a:tblGrid>
                <a:gridCol w="1810925"/>
                <a:gridCol w="1043700"/>
                <a:gridCol w="1062300"/>
                <a:gridCol w="1065275"/>
                <a:gridCol w="1152300"/>
                <a:gridCol w="1409475"/>
              </a:tblGrid>
              <a:tr h="56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Architecture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Prix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Puissance</a:t>
                      </a:r>
                      <a:endParaRPr b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(W)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Hashrate </a:t>
                      </a:r>
                      <a:endParaRPr b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(cost : 5)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Efficacité Énergétique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 hMerge="1"/>
              </a:tr>
              <a:tr h="45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FPGA (Artix 7,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22 Quadcores, 100 MHz)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~300 CHF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4.38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13’554 Hash</a:t>
                      </a:r>
                      <a:r>
                        <a:rPr lang="fr" sz="1000"/>
                        <a:t>/</a:t>
                      </a:r>
                      <a:r>
                        <a:rPr lang="fr" sz="1000"/>
                        <a:t>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3’094 Hash/J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11.140 MH</a:t>
                      </a:r>
                      <a:r>
                        <a:rPr lang="fr" sz="1000"/>
                        <a:t>ash</a:t>
                      </a:r>
                      <a:r>
                        <a:rPr lang="fr" sz="1000"/>
                        <a:t>/Wh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7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FPGA (Kintex Ultrascale+,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36 Quadcores, 250 MHz)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~2800 CHF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11.7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55’450 Hash/s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4’739 Hash/J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17.06 MHash/Wh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41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CPU (AMD Ryzen 7 4800U, </a:t>
                      </a:r>
                      <a:endParaRPr i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16 threads)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~100-200 CHF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~25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8’200 Hash/s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328 Hash/J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1.18 MHash/Wh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GPU (NVIDIA GTX 1660 Super)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~300 CHF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125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19’201 Hash/s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154 Hash/J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0.552</a:t>
                      </a:r>
                      <a:r>
                        <a:rPr b="1" lang="fr" sz="1000"/>
                        <a:t> MHash/Wh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Optimisation de l’implémentation Bcrypt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Finir implémentation solution PCIe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Mettre en place un driver linux pour PCIe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  <p:sp>
        <p:nvSpPr>
          <p:cNvPr id="345" name="Google Shape;34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Durée du travail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6103388" y="25519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7175587" y="2261025"/>
            <a:ext cx="633600" cy="594300"/>
            <a:chOff x="3237162" y="1957150"/>
            <a:chExt cx="633600" cy="594300"/>
          </a:xfrm>
        </p:grpSpPr>
        <p:sp>
          <p:nvSpPr>
            <p:cNvPr id="112" name="Google Shape;112;p1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3237162" y="2106075"/>
              <a:ext cx="633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08.</a:t>
              </a: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1045683" y="2261025"/>
            <a:ext cx="2232030" cy="1040700"/>
            <a:chOff x="5338808" y="1957150"/>
            <a:chExt cx="2232030" cy="1040700"/>
          </a:xfrm>
        </p:grpSpPr>
        <p:sp>
          <p:nvSpPr>
            <p:cNvPr id="115" name="Google Shape;115;p16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5861738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Projet de semestre :</a:t>
              </a:r>
              <a:endParaRPr b="1" sz="12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5338950" y="211832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10.2023</a:t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3127500" y="2261025"/>
            <a:ext cx="594460" cy="594300"/>
            <a:chOff x="7420625" y="1957150"/>
            <a:chExt cx="594460" cy="594300"/>
          </a:xfrm>
        </p:grpSpPr>
        <p:sp>
          <p:nvSpPr>
            <p:cNvPr id="119" name="Google Shape;119;p16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7420625" y="211832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03.2024</a:t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1" name="Google Shape;121;p16"/>
          <p:cNvSpPr/>
          <p:nvPr/>
        </p:nvSpPr>
        <p:spPr>
          <a:xfrm>
            <a:off x="2126025" y="25519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16"/>
          <p:cNvGrpSpPr/>
          <p:nvPr/>
        </p:nvGrpSpPr>
        <p:grpSpPr>
          <a:xfrm>
            <a:off x="5075921" y="2261025"/>
            <a:ext cx="2179167" cy="1032500"/>
            <a:chOff x="1137496" y="1957150"/>
            <a:chExt cx="2179167" cy="1032500"/>
          </a:xfrm>
        </p:grpSpPr>
        <p:sp>
          <p:nvSpPr>
            <p:cNvPr id="123" name="Google Shape;123;p1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1137496" y="2106075"/>
              <a:ext cx="623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.2024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1607563" y="25432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Projet de Bachelor</a:t>
              </a:r>
              <a:endParaRPr b="1" sz="12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6" name="Google Shape;126;p16"/>
          <p:cNvSpPr txBox="1"/>
          <p:nvPr/>
        </p:nvSpPr>
        <p:spPr>
          <a:xfrm>
            <a:off x="1833825" y="3197175"/>
            <a:ext cx="2252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rPr>
              <a:t>En parallèle des cours</a:t>
            </a:r>
            <a:endParaRPr b="1" sz="1000">
              <a:solidFill>
                <a:srgbClr val="1B78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rPr>
              <a:t>8 h par semaine</a:t>
            </a:r>
            <a:endParaRPr sz="1300">
              <a:solidFill>
                <a:srgbClr val="1B786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5849825" y="3197175"/>
            <a:ext cx="2252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Temps plein</a:t>
            </a:r>
            <a:endParaRPr b="1"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450 h</a:t>
            </a: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 de travail</a:t>
            </a:r>
            <a:endParaRPr sz="1300">
              <a:solidFill>
                <a:srgbClr val="A7291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Solution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275" y="1544750"/>
            <a:ext cx="6227052" cy="31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Solution FPGA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75" y="1544750"/>
            <a:ext cx="6227052" cy="31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FPGA vs CPU vs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29450" y="22119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Consommation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Hashrate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Coût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84550" y="1665175"/>
            <a:ext cx="37698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Mesures et Comparaisons :</a:t>
            </a:r>
            <a:endParaRPr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Algorithme de hash</a:t>
            </a:r>
            <a:endParaRPr/>
          </a:p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Algorithme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00" y="1023213"/>
            <a:ext cx="5259402" cy="309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